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57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6B"/>
    <a:srgbClr val="F5B43F"/>
    <a:srgbClr val="595959"/>
    <a:srgbClr val="01557A"/>
    <a:srgbClr val="E7E055"/>
    <a:srgbClr val="F55D40"/>
    <a:srgbClr val="002040"/>
    <a:srgbClr val="164368"/>
    <a:srgbClr val="184972"/>
    <a:srgbClr val="11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6F850-796B-4C89-AD42-93D31F27F89A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2043-790A-43BF-B61F-7030A71E8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82043-790A-43BF-B61F-7030A71E8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svg"/><Relationship Id="rId4" Type="http://schemas.openxmlformats.org/officeDocument/2006/relationships/image" Target="../media/image31.pn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2.svg"/><Relationship Id="rId18" Type="http://schemas.openxmlformats.org/officeDocument/2006/relationships/image" Target="../media/image53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3.pn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4.svg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FFA3F9-3AAE-40DF-9E5B-274A9870498D}"/>
              </a:ext>
            </a:extLst>
          </p:cNvPr>
          <p:cNvSpPr/>
          <p:nvPr/>
        </p:nvSpPr>
        <p:spPr>
          <a:xfrm>
            <a:off x="736493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85F44-649E-478D-A9BD-7A56844E0464}"/>
              </a:ext>
            </a:extLst>
          </p:cNvPr>
          <p:cNvSpPr/>
          <p:nvPr/>
        </p:nvSpPr>
        <p:spPr>
          <a:xfrm>
            <a:off x="2452875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66290-3BFB-4893-BFE6-83266D3FAF1C}"/>
              </a:ext>
            </a:extLst>
          </p:cNvPr>
          <p:cNvSpPr/>
          <p:nvPr/>
        </p:nvSpPr>
        <p:spPr>
          <a:xfrm>
            <a:off x="4169257" y="771386"/>
            <a:ext cx="1492157" cy="1805510"/>
          </a:xfrm>
          <a:prstGeom prst="rect">
            <a:avLst/>
          </a:prstGeom>
          <a:solidFill>
            <a:srgbClr val="4C5C96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71502-36D9-4AEE-AE95-19A7664721E3}"/>
              </a:ext>
            </a:extLst>
          </p:cNvPr>
          <p:cNvSpPr/>
          <p:nvPr/>
        </p:nvSpPr>
        <p:spPr>
          <a:xfrm>
            <a:off x="5885640" y="771386"/>
            <a:ext cx="1492157" cy="1805510"/>
          </a:xfrm>
          <a:prstGeom prst="rect">
            <a:avLst/>
          </a:prstGeom>
          <a:solidFill>
            <a:srgbClr val="3F4E85">
              <a:alpha val="7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47A9B-8354-4312-A33D-878CCFA0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0" y="1105546"/>
            <a:ext cx="1094910" cy="9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9E573-0417-4FD0-B1E6-C92F935A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6" y="1076127"/>
            <a:ext cx="1166473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7FBAB9-FC42-42FA-96D6-14B9D165D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23" y="1073343"/>
            <a:ext cx="1159316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59CDC5-0A49-413D-ACC7-247E4F2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01" y="1106197"/>
            <a:ext cx="1353186" cy="9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47852B-2526-4079-B774-860DCF7F1E73}"/>
              </a:ext>
            </a:extLst>
          </p:cNvPr>
          <p:cNvSpPr txBox="1"/>
          <p:nvPr/>
        </p:nvSpPr>
        <p:spPr>
          <a:xfrm>
            <a:off x="824612" y="2153387"/>
            <a:ext cx="1241687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2943A-0F53-49CD-9011-AAC6A2D43D7E}"/>
              </a:ext>
            </a:extLst>
          </p:cNvPr>
          <p:cNvSpPr txBox="1"/>
          <p:nvPr/>
        </p:nvSpPr>
        <p:spPr>
          <a:xfrm>
            <a:off x="2592905" y="2149708"/>
            <a:ext cx="1195712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54EA9-679D-469D-B46C-3E2BB3046C69}"/>
              </a:ext>
            </a:extLst>
          </p:cNvPr>
          <p:cNvSpPr txBox="1"/>
          <p:nvPr/>
        </p:nvSpPr>
        <p:spPr>
          <a:xfrm>
            <a:off x="4271254" y="2153387"/>
            <a:ext cx="1317540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FF1645-61A3-4191-8B9F-14500D63EB4D}"/>
              </a:ext>
            </a:extLst>
          </p:cNvPr>
          <p:cNvSpPr txBox="1"/>
          <p:nvPr/>
        </p:nvSpPr>
        <p:spPr>
          <a:xfrm>
            <a:off x="5923807" y="2153387"/>
            <a:ext cx="1453283" cy="27699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Developer</a:t>
            </a:r>
          </a:p>
        </p:txBody>
      </p:sp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63471" y="77492"/>
            <a:ext cx="10755824" cy="644729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984DA-7FA7-432B-B780-F3DF72F61DA5}"/>
              </a:ext>
            </a:extLst>
          </p:cNvPr>
          <p:cNvSpPr/>
          <p:nvPr/>
        </p:nvSpPr>
        <p:spPr>
          <a:xfrm>
            <a:off x="564221" y="791587"/>
            <a:ext cx="5204289" cy="452717"/>
          </a:xfrm>
          <a:prstGeom prst="rect">
            <a:avLst/>
          </a:prstGeom>
          <a:solidFill>
            <a:srgbClr val="113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AD0AA-706E-463A-9F6C-897C115A2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294256"/>
              </p:ext>
            </p:extLst>
          </p:nvPr>
        </p:nvGraphicFramePr>
        <p:xfrm>
          <a:off x="564220" y="1208870"/>
          <a:ext cx="518907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2084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Material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3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F3BD74-CF2E-410E-B65E-78A16EF1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7935"/>
              </p:ext>
            </p:extLst>
          </p:nvPr>
        </p:nvGraphicFramePr>
        <p:xfrm>
          <a:off x="579718" y="2793898"/>
          <a:ext cx="518907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814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1037814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48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930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654993" y="839538"/>
            <a:ext cx="103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64BFC-E91E-4562-86F6-89B51E4DA5F9}"/>
              </a:ext>
            </a:extLst>
          </p:cNvPr>
          <p:cNvSpPr txBox="1"/>
          <p:nvPr/>
        </p:nvSpPr>
        <p:spPr>
          <a:xfrm>
            <a:off x="579718" y="2424566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 Status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2378F7-7C78-40CA-8A43-E609ADA5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2649"/>
              </p:ext>
            </p:extLst>
          </p:nvPr>
        </p:nvGraphicFramePr>
        <p:xfrm>
          <a:off x="579717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848182-1563-4AAE-912C-B6C21D226904}"/>
              </a:ext>
            </a:extLst>
          </p:cNvPr>
          <p:cNvSpPr txBox="1"/>
          <p:nvPr/>
        </p:nvSpPr>
        <p:spPr>
          <a:xfrm>
            <a:off x="579718" y="4944643"/>
            <a:ext cx="22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PPM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AA97EC2-3263-4D3C-A93D-9AF6DF67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40348"/>
              </p:ext>
            </p:extLst>
          </p:nvPr>
        </p:nvGraphicFramePr>
        <p:xfrm>
          <a:off x="2430448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Claim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FECA490C-D8F1-46D4-8A04-679F0D17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75251"/>
              </p:ext>
            </p:extLst>
          </p:nvPr>
        </p:nvGraphicFramePr>
        <p:xfrm>
          <a:off x="4335271" y="5313975"/>
          <a:ext cx="1464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235">
                  <a:extLst>
                    <a:ext uri="{9D8B030D-6E8A-4147-A177-3AD203B41FA5}">
                      <a16:colId xmlns:a16="http://schemas.microsoft.com/office/drawing/2014/main" val="6150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512EF0E-6127-4F95-B7B8-04DF03FEC620}"/>
              </a:ext>
            </a:extLst>
          </p:cNvPr>
          <p:cNvSpPr txBox="1"/>
          <p:nvPr/>
        </p:nvSpPr>
        <p:spPr>
          <a:xfrm>
            <a:off x="4879040" y="390321"/>
            <a:ext cx="243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4M 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F2715-8CB7-4916-A98E-74F95876D4B7}"/>
              </a:ext>
            </a:extLst>
          </p:cNvPr>
          <p:cNvSpPr txBox="1"/>
          <p:nvPr/>
        </p:nvSpPr>
        <p:spPr>
          <a:xfrm>
            <a:off x="4192121" y="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Total quality management (TQM)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 descr="Stock the Bar Invitation - Wedding/Bridal Colorblock Invitation | Engagement/Housewarming Printable">
            <a:extLst>
              <a:ext uri="{FF2B5EF4-FFF2-40B4-BE49-F238E27FC236}">
                <a16:creationId xmlns:a16="http://schemas.microsoft.com/office/drawing/2014/main" id="{E677108D-3CB3-4C3D-A8BF-7124750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 PRODUCTION LINE STATUS  </a:t>
            </a:r>
            <a:r>
              <a:rPr lang="ja-JP" altLang="en-US" sz="1600" dirty="0">
                <a:solidFill>
                  <a:schemeClr val="bg1"/>
                </a:solidFill>
              </a:rPr>
              <a:t>製造ライン状況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87847BA-FA2B-40CC-B60E-E17BFD5BE21E}"/>
              </a:ext>
            </a:extLst>
          </p:cNvPr>
          <p:cNvGraphicFramePr>
            <a:graphicFrameLocks noGrp="1"/>
          </p:cNvGraphicFramePr>
          <p:nvPr/>
        </p:nvGraphicFramePr>
        <p:xfrm>
          <a:off x="319950" y="2729552"/>
          <a:ext cx="10191611" cy="3501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460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26902617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9686079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76486887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8231134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413990290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96156600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63175673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29693480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469904664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88923912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57515226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2250759979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427007056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23657653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0447621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13964737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1067526202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365052041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3767833458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561608335"/>
                    </a:ext>
                  </a:extLst>
                </a:gridCol>
                <a:gridCol w="280458">
                  <a:extLst>
                    <a:ext uri="{9D8B030D-6E8A-4147-A177-3AD203B41FA5}">
                      <a16:colId xmlns:a16="http://schemas.microsoft.com/office/drawing/2014/main" val="86907094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49084983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980787341"/>
                    </a:ext>
                  </a:extLst>
                </a:gridCol>
                <a:gridCol w="483326">
                  <a:extLst>
                    <a:ext uri="{9D8B030D-6E8A-4147-A177-3AD203B41FA5}">
                      <a16:colId xmlns:a16="http://schemas.microsoft.com/office/drawing/2014/main" val="946915873"/>
                    </a:ext>
                  </a:extLst>
                </a:gridCol>
                <a:gridCol w="257216">
                  <a:extLst>
                    <a:ext uri="{9D8B030D-6E8A-4147-A177-3AD203B41FA5}">
                      <a16:colId xmlns:a16="http://schemas.microsoft.com/office/drawing/2014/main" val="2861196155"/>
                    </a:ext>
                  </a:extLst>
                </a:gridCol>
              </a:tblGrid>
              <a:tr h="53717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Line No.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Operation Timeline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タイムライン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Stop Time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(minute)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▲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05013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LX101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LD220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E7E055"/>
                          </a:solidFill>
                        </a:rPr>
                        <a:t>BK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6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LL201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5D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5D40"/>
                          </a:solidFill>
                        </a:rPr>
                        <a:t>ST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55D40"/>
                          </a:solidFill>
                        </a:rPr>
                        <a:t>320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43557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LX201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25374"/>
                  </a:ext>
                </a:extLst>
              </a:tr>
              <a:tr h="510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11334F"/>
                          </a:solidFill>
                        </a:rPr>
                        <a:t> LB301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0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B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B43F"/>
                          </a:solidFill>
                        </a:rPr>
                        <a:t>OP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5D4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1557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ℹ</a:t>
                      </a:r>
                      <a:endParaRPr lang="en-US" sz="1400" b="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49576"/>
                  </a:ext>
                </a:extLst>
              </a:tr>
              <a:tr h="411814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19:00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 marL="0" marR="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668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358EE-E1A1-4E72-B9D7-C899EE1D0D1C}"/>
              </a:ext>
            </a:extLst>
          </p:cNvPr>
          <p:cNvSpPr txBox="1"/>
          <p:nvPr/>
        </p:nvSpPr>
        <p:spPr>
          <a:xfrm>
            <a:off x="319948" y="6185846"/>
            <a:ext cx="101916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Operation Status:   </a:t>
            </a:r>
            <a:r>
              <a:rPr lang="ja-JP" altLang="en-US" sz="1400" dirty="0">
                <a:solidFill>
                  <a:srgbClr val="F55D40"/>
                </a:solidFill>
              </a:rPr>
              <a:t>● </a:t>
            </a:r>
            <a:r>
              <a:rPr lang="en-US" altLang="ja-JP" sz="1400" dirty="0"/>
              <a:t>Stop(ST)      </a:t>
            </a:r>
            <a:r>
              <a:rPr lang="ja-JP" altLang="en-US" sz="1400" dirty="0">
                <a:solidFill>
                  <a:srgbClr val="E7E055"/>
                </a:solidFill>
              </a:rPr>
              <a:t>● </a:t>
            </a:r>
            <a:r>
              <a:rPr lang="en-US" altLang="ja-JP" sz="1400" dirty="0"/>
              <a:t>Break(BK)     </a:t>
            </a:r>
            <a:r>
              <a:rPr lang="ja-JP" altLang="en-US" sz="1400" dirty="0">
                <a:solidFill>
                  <a:srgbClr val="F5B43F"/>
                </a:solidFill>
              </a:rPr>
              <a:t>● </a:t>
            </a:r>
            <a:r>
              <a:rPr lang="en-US" altLang="ja-JP" sz="1400" dirty="0"/>
              <a:t>Operate(OP)     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 </a:t>
            </a:r>
            <a:r>
              <a:rPr lang="en-US" altLang="ja-JP" sz="1400" dirty="0"/>
              <a:t>Inactive(IA)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6A32272-A8F3-4DC8-8F20-DB77AAC00B58}"/>
              </a:ext>
            </a:extLst>
          </p:cNvPr>
          <p:cNvGraphicFramePr>
            <a:graphicFrameLocks noGrp="1"/>
          </p:cNvGraphicFramePr>
          <p:nvPr/>
        </p:nvGraphicFramePr>
        <p:xfrm>
          <a:off x="319948" y="593265"/>
          <a:ext cx="1019160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4888">
                  <a:extLst>
                    <a:ext uri="{9D8B030D-6E8A-4147-A177-3AD203B41FA5}">
                      <a16:colId xmlns:a16="http://schemas.microsoft.com/office/drawing/2014/main" val="1868880228"/>
                    </a:ext>
                  </a:extLst>
                </a:gridCol>
                <a:gridCol w="343014">
                  <a:extLst>
                    <a:ext uri="{9D8B030D-6E8A-4147-A177-3AD203B41FA5}">
                      <a16:colId xmlns:a16="http://schemas.microsoft.com/office/drawing/2014/main" val="3605389974"/>
                    </a:ext>
                  </a:extLst>
                </a:gridCol>
                <a:gridCol w="2222765">
                  <a:extLst>
                    <a:ext uri="{9D8B030D-6E8A-4147-A177-3AD203B41FA5}">
                      <a16:colId xmlns:a16="http://schemas.microsoft.com/office/drawing/2014/main" val="2742149081"/>
                    </a:ext>
                  </a:extLst>
                </a:gridCol>
                <a:gridCol w="325137">
                  <a:extLst>
                    <a:ext uri="{9D8B030D-6E8A-4147-A177-3AD203B41FA5}">
                      <a16:colId xmlns:a16="http://schemas.microsoft.com/office/drawing/2014/main" val="437262137"/>
                    </a:ext>
                  </a:extLst>
                </a:gridCol>
                <a:gridCol w="2199699">
                  <a:extLst>
                    <a:ext uri="{9D8B030D-6E8A-4147-A177-3AD203B41FA5}">
                      <a16:colId xmlns:a16="http://schemas.microsoft.com/office/drawing/2014/main" val="913664024"/>
                    </a:ext>
                  </a:extLst>
                </a:gridCol>
                <a:gridCol w="348203">
                  <a:extLst>
                    <a:ext uri="{9D8B030D-6E8A-4147-A177-3AD203B41FA5}">
                      <a16:colId xmlns:a16="http://schemas.microsoft.com/office/drawing/2014/main" val="1736653422"/>
                    </a:ext>
                  </a:extLst>
                </a:gridCol>
                <a:gridCol w="2162985">
                  <a:extLst>
                    <a:ext uri="{9D8B030D-6E8A-4147-A177-3AD203B41FA5}">
                      <a16:colId xmlns:a16="http://schemas.microsoft.com/office/drawing/2014/main" val="4289695424"/>
                    </a:ext>
                  </a:extLst>
                </a:gridCol>
                <a:gridCol w="384917">
                  <a:extLst>
                    <a:ext uri="{9D8B030D-6E8A-4147-A177-3AD203B41FA5}">
                      <a16:colId xmlns:a16="http://schemas.microsoft.com/office/drawing/2014/main" val="2460509135"/>
                    </a:ext>
                  </a:extLst>
                </a:gridCol>
              </a:tblGrid>
              <a:tr h="2347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COUNTRY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国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REGION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 地域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FACTORY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工場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BUILDING </a:t>
                      </a:r>
                      <a:r>
                        <a:rPr lang="ja-JP" altLang="en-US" sz="1400" dirty="0">
                          <a:solidFill>
                            <a:schemeClr val="bg1"/>
                          </a:solidFill>
                        </a:rPr>
                        <a:t>ビル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5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1982"/>
                  </a:ext>
                </a:extLst>
              </a:tr>
              <a:tr h="2347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Kantou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JF001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rgbClr val="01557A"/>
                          </a:solidFill>
                        </a:rPr>
                        <a:t>▼</a:t>
                      </a:r>
                      <a:endParaRPr lang="en-US" sz="1400" dirty="0">
                        <a:solidFill>
                          <a:srgbClr val="01557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566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PRODUCTION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8869681" y="168366"/>
            <a:ext cx="131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4CCC3334-7980-4F47-8EA9-5B57F29775A1}"/>
              </a:ext>
            </a:extLst>
          </p:cNvPr>
          <p:cNvSpPr/>
          <p:nvPr/>
        </p:nvSpPr>
        <p:spPr>
          <a:xfrm>
            <a:off x="304663" y="1311586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OPRATION TIME </a:t>
            </a:r>
            <a:r>
              <a:rPr lang="ja-JP" altLang="en-US" sz="1200" b="1" dirty="0">
                <a:solidFill>
                  <a:srgbClr val="00356B"/>
                </a:solidFill>
              </a:rPr>
              <a:t>活動時間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566ED76C-6D7D-41FE-B510-43C11CE57B08}"/>
              </a:ext>
            </a:extLst>
          </p:cNvPr>
          <p:cNvSpPr/>
          <p:nvPr/>
        </p:nvSpPr>
        <p:spPr>
          <a:xfrm>
            <a:off x="2887169" y="1311588"/>
            <a:ext cx="2459371" cy="132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STOP TIME </a:t>
            </a:r>
            <a:r>
              <a:rPr lang="ja-JP" altLang="en-US" sz="1200" b="1" dirty="0">
                <a:solidFill>
                  <a:srgbClr val="00356B"/>
                </a:solidFill>
              </a:rPr>
              <a:t>停止期間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0C42FCA-52C0-42BE-ABC7-D406FD1E17DA}"/>
              </a:ext>
            </a:extLst>
          </p:cNvPr>
          <p:cNvSpPr/>
          <p:nvPr/>
        </p:nvSpPr>
        <p:spPr>
          <a:xfrm>
            <a:off x="5469675" y="1311587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BREAK TIME</a:t>
            </a:r>
            <a:r>
              <a:rPr lang="ja-JP" altLang="en-US" sz="1200" b="1" dirty="0">
                <a:solidFill>
                  <a:srgbClr val="00356B"/>
                </a:solidFill>
              </a:rPr>
              <a:t> 休憩時間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F006B96-BDA2-435B-91E2-AE7A677DAF07}"/>
              </a:ext>
            </a:extLst>
          </p:cNvPr>
          <p:cNvSpPr/>
          <p:nvPr/>
        </p:nvSpPr>
        <p:spPr>
          <a:xfrm>
            <a:off x="8052180" y="1311586"/>
            <a:ext cx="2459371" cy="1328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91440" rIns="91440" bIns="91440" rtlCol="0" anchor="t" anchorCtr="0"/>
          <a:lstStyle/>
          <a:p>
            <a:pPr algn="ctr"/>
            <a:r>
              <a:rPr lang="en-US" sz="1200" b="1" dirty="0">
                <a:solidFill>
                  <a:srgbClr val="00356B"/>
                </a:solidFill>
              </a:rPr>
              <a:t>CURREN TIMELINE</a:t>
            </a:r>
          </a:p>
          <a:p>
            <a:pPr algn="ctr"/>
            <a:r>
              <a:rPr lang="ja-JP" altLang="en-US" sz="1200" b="1" dirty="0">
                <a:solidFill>
                  <a:srgbClr val="00356B"/>
                </a:solidFill>
              </a:rPr>
              <a:t>現在タイムライン</a:t>
            </a:r>
            <a:endParaRPr lang="en-US" sz="1200" b="1" dirty="0">
              <a:solidFill>
                <a:srgbClr val="00356B"/>
              </a:solidFill>
            </a:endParaRPr>
          </a:p>
          <a:p>
            <a:pPr algn="ctr"/>
            <a:r>
              <a:rPr lang="en-US" sz="1200" dirty="0">
                <a:solidFill>
                  <a:srgbClr val="00356B"/>
                </a:solidFill>
              </a:rPr>
              <a:t>(Actual vs Plan)</a:t>
            </a:r>
          </a:p>
          <a:p>
            <a:pPr algn="ctr"/>
            <a:endParaRPr lang="en-US" sz="1200" dirty="0">
              <a:solidFill>
                <a:srgbClr val="00356B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130120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62721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  <p:sp>
        <p:nvSpPr>
          <p:cNvPr id="2060" name="Block Arc 2059">
            <a:extLst>
              <a:ext uri="{FF2B5EF4-FFF2-40B4-BE49-F238E27FC236}">
                <a16:creationId xmlns:a16="http://schemas.microsoft.com/office/drawing/2014/main" id="{62C59597-A8F8-44D6-8CA9-F9D11E287443}"/>
              </a:ext>
            </a:extLst>
          </p:cNvPr>
          <p:cNvSpPr/>
          <p:nvPr/>
        </p:nvSpPr>
        <p:spPr>
          <a:xfrm>
            <a:off x="853468" y="1921156"/>
            <a:ext cx="1376037" cy="1281949"/>
          </a:xfrm>
          <a:prstGeom prst="blockArc">
            <a:avLst>
              <a:gd name="adj1" fmla="val 10799998"/>
              <a:gd name="adj2" fmla="val 21458162"/>
              <a:gd name="adj3" fmla="val 10482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1" name="Block Arc 2060">
            <a:extLst>
              <a:ext uri="{FF2B5EF4-FFF2-40B4-BE49-F238E27FC236}">
                <a16:creationId xmlns:a16="http://schemas.microsoft.com/office/drawing/2014/main" id="{D775E92E-0C20-451C-B662-9BCE350113D4}"/>
              </a:ext>
            </a:extLst>
          </p:cNvPr>
          <p:cNvSpPr/>
          <p:nvPr/>
        </p:nvSpPr>
        <p:spPr>
          <a:xfrm>
            <a:off x="791570" y="1838561"/>
            <a:ext cx="1453489" cy="1464737"/>
          </a:xfrm>
          <a:prstGeom prst="blockArc">
            <a:avLst>
              <a:gd name="adj1" fmla="val 10799998"/>
              <a:gd name="adj2" fmla="val 19635699"/>
              <a:gd name="adj3" fmla="val 16122"/>
            </a:avLst>
          </a:prstGeom>
          <a:solidFill>
            <a:srgbClr val="F5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1AAA4-D15A-4190-964A-8CACEABA4FF3}"/>
              </a:ext>
            </a:extLst>
          </p:cNvPr>
          <p:cNvSpPr txBox="1"/>
          <p:nvPr/>
        </p:nvSpPr>
        <p:spPr>
          <a:xfrm>
            <a:off x="923120" y="2027489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8</a:t>
            </a:r>
            <a:r>
              <a:rPr lang="en-US" dirty="0">
                <a:solidFill>
                  <a:schemeClr val="tx1"/>
                </a:solidFill>
              </a:rPr>
              <a:t>,250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(85%)</a:t>
            </a:r>
            <a:endParaRPr lang="en-US" sz="1400" dirty="0"/>
          </a:p>
        </p:txBody>
      </p:sp>
      <p:sp>
        <p:nvSpPr>
          <p:cNvPr id="2064" name="Block Arc 2063">
            <a:extLst>
              <a:ext uri="{FF2B5EF4-FFF2-40B4-BE49-F238E27FC236}">
                <a16:creationId xmlns:a16="http://schemas.microsoft.com/office/drawing/2014/main" id="{B9480778-8507-43AD-96A0-E5049866EC91}"/>
              </a:ext>
            </a:extLst>
          </p:cNvPr>
          <p:cNvSpPr/>
          <p:nvPr/>
        </p:nvSpPr>
        <p:spPr>
          <a:xfrm>
            <a:off x="3497210" y="1838560"/>
            <a:ext cx="1453489" cy="1464737"/>
          </a:xfrm>
          <a:prstGeom prst="blockArc">
            <a:avLst>
              <a:gd name="adj1" fmla="val 10799998"/>
              <a:gd name="adj2" fmla="val 21511890"/>
              <a:gd name="adj3" fmla="val 13825"/>
            </a:avLst>
          </a:prstGeom>
          <a:solidFill>
            <a:srgbClr val="F55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2B4DE633-5B3D-42B3-A640-3D68E9D83141}"/>
              </a:ext>
            </a:extLst>
          </p:cNvPr>
          <p:cNvSpPr txBox="1"/>
          <p:nvPr/>
        </p:nvSpPr>
        <p:spPr>
          <a:xfrm>
            <a:off x="3531593" y="2039521"/>
            <a:ext cx="1241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35</a:t>
            </a:r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(120%)</a:t>
            </a:r>
            <a:endParaRPr lang="en-US" sz="14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D1A1435-4B57-46E5-8F36-789F588FF531}"/>
              </a:ext>
            </a:extLst>
          </p:cNvPr>
          <p:cNvSpPr txBox="1"/>
          <p:nvPr/>
        </p:nvSpPr>
        <p:spPr>
          <a:xfrm>
            <a:off x="5361429" y="4753793"/>
            <a:ext cx="2082869" cy="12571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en-US" sz="1400" dirty="0"/>
              <a:t>Line: LL201</a:t>
            </a:r>
          </a:p>
          <a:p>
            <a:r>
              <a:rPr lang="en-US" sz="1400" dirty="0"/>
              <a:t>Period: 14:00 – 17:00</a:t>
            </a:r>
          </a:p>
          <a:p>
            <a:r>
              <a:rPr lang="en-US" sz="1400" dirty="0"/>
              <a:t>Controller: John Walker</a:t>
            </a:r>
          </a:p>
          <a:p>
            <a:r>
              <a:rPr lang="en-US" sz="1400" dirty="0"/>
              <a:t>Memo: </a:t>
            </a:r>
            <a:r>
              <a:rPr lang="ja-JP" altLang="en-US" sz="1400" dirty="0"/>
              <a:t> </a:t>
            </a:r>
            <a:r>
              <a:rPr lang="en-US" altLang="ja-JP" sz="1400" dirty="0"/>
              <a:t>Machine</a:t>
            </a:r>
            <a:r>
              <a:rPr lang="ja-JP" altLang="en-US" sz="1400" dirty="0"/>
              <a:t> </a:t>
            </a:r>
            <a:r>
              <a:rPr lang="en-US" altLang="ja-JP" sz="1400" dirty="0"/>
              <a:t>Repair</a:t>
            </a:r>
          </a:p>
          <a:p>
            <a:endParaRPr lang="en-US" sz="300" dirty="0"/>
          </a:p>
          <a:p>
            <a:r>
              <a:rPr lang="en-US" sz="1400" i="0" u="none" strike="noStrike" kern="1200" dirty="0">
                <a:solidFill>
                  <a:srgbClr val="01557A"/>
                </a:solidFill>
                <a:effectLst/>
                <a:latin typeface="+mn-lt"/>
                <a:ea typeface="+mn-ea"/>
                <a:cs typeface="+mn-cs"/>
              </a:rPr>
              <a:t>ℹ get Details</a:t>
            </a:r>
            <a:endParaRPr lang="en-US" sz="1400" dirty="0">
              <a:solidFill>
                <a:srgbClr val="01557A"/>
              </a:solidFill>
            </a:endParaRPr>
          </a:p>
        </p:txBody>
      </p:sp>
      <p:pic>
        <p:nvPicPr>
          <p:cNvPr id="2072" name="Picture 6">
            <a:extLst>
              <a:ext uri="{FF2B5EF4-FFF2-40B4-BE49-F238E27FC236}">
                <a16:creationId xmlns:a16="http://schemas.microsoft.com/office/drawing/2014/main" id="{8AC1EC8C-F4F5-40F6-849F-7C175AB8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54" y="4421508"/>
            <a:ext cx="409596" cy="4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Block Arc 32">
            <a:extLst>
              <a:ext uri="{FF2B5EF4-FFF2-40B4-BE49-F238E27FC236}">
                <a16:creationId xmlns:a16="http://schemas.microsoft.com/office/drawing/2014/main" id="{92EE526E-A7F5-4D25-9257-27BE8931A1D2}"/>
              </a:ext>
            </a:extLst>
          </p:cNvPr>
          <p:cNvSpPr/>
          <p:nvPr/>
        </p:nvSpPr>
        <p:spPr>
          <a:xfrm>
            <a:off x="5999939" y="1906718"/>
            <a:ext cx="1385944" cy="1296387"/>
          </a:xfrm>
          <a:prstGeom prst="blockArc">
            <a:avLst>
              <a:gd name="adj1" fmla="val 10799998"/>
              <a:gd name="adj2" fmla="val 21530936"/>
              <a:gd name="adj3" fmla="val 964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ACF54F94-5792-4EF8-B055-0C8C17F8AF0F}"/>
              </a:ext>
            </a:extLst>
          </p:cNvPr>
          <p:cNvSpPr/>
          <p:nvPr/>
        </p:nvSpPr>
        <p:spPr>
          <a:xfrm>
            <a:off x="5977550" y="1838561"/>
            <a:ext cx="1453489" cy="1464737"/>
          </a:xfrm>
          <a:prstGeom prst="blockArc">
            <a:avLst>
              <a:gd name="adj1" fmla="val 10799998"/>
              <a:gd name="adj2" fmla="val 20694132"/>
              <a:gd name="adj3" fmla="val 14498"/>
            </a:avLst>
          </a:prstGeom>
          <a:solidFill>
            <a:srgbClr val="E7E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F35CE7-C06B-4F16-8B27-C057D085DB61}"/>
              </a:ext>
            </a:extLst>
          </p:cNvPr>
          <p:cNvSpPr txBox="1"/>
          <p:nvPr/>
        </p:nvSpPr>
        <p:spPr>
          <a:xfrm>
            <a:off x="6202850" y="2016020"/>
            <a:ext cx="989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92</a:t>
            </a:r>
            <a:r>
              <a:rPr lang="en-US" dirty="0">
                <a:solidFill>
                  <a:schemeClr val="tx1"/>
                </a:solidFill>
              </a:rPr>
              <a:t>0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(95%)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C4D28-8BE1-41CE-AB27-29186EF77302}"/>
              </a:ext>
            </a:extLst>
          </p:cNvPr>
          <p:cNvGrpSpPr/>
          <p:nvPr/>
        </p:nvGrpSpPr>
        <p:grpSpPr>
          <a:xfrm>
            <a:off x="8243071" y="2181497"/>
            <a:ext cx="2098252" cy="311461"/>
            <a:chOff x="8203474" y="2155371"/>
            <a:chExt cx="2308077" cy="3114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9FAB94-2495-403E-8032-6A11564AB399}"/>
                </a:ext>
              </a:extLst>
            </p:cNvPr>
            <p:cNvSpPr/>
            <p:nvPr/>
          </p:nvSpPr>
          <p:spPr>
            <a:xfrm>
              <a:off x="8203474" y="2155371"/>
              <a:ext cx="2308077" cy="3114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D79D22-AB93-4018-A283-61BCCCF5D46A}"/>
                </a:ext>
              </a:extLst>
            </p:cNvPr>
            <p:cNvSpPr/>
            <p:nvPr/>
          </p:nvSpPr>
          <p:spPr>
            <a:xfrm>
              <a:off x="8203474" y="2155372"/>
              <a:ext cx="1695003" cy="311460"/>
            </a:xfrm>
            <a:prstGeom prst="rect">
              <a:avLst/>
            </a:prstGeom>
            <a:solidFill>
              <a:srgbClr val="F5B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0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CC8C43-6199-46DC-82CA-2967B532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0" y="115763"/>
            <a:ext cx="5758448" cy="3874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3B4538-74EA-4007-847A-24B0485DA8CD}"/>
              </a:ext>
            </a:extLst>
          </p:cNvPr>
          <p:cNvSpPr/>
          <p:nvPr/>
        </p:nvSpPr>
        <p:spPr>
          <a:xfrm>
            <a:off x="4346442" y="4352473"/>
            <a:ext cx="1612367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E4EAB-48BA-42A3-B8D7-7BAE70D7820F}"/>
              </a:ext>
            </a:extLst>
          </p:cNvPr>
          <p:cNvSpPr/>
          <p:nvPr/>
        </p:nvSpPr>
        <p:spPr>
          <a:xfrm>
            <a:off x="221346" y="4342727"/>
            <a:ext cx="1811691" cy="14864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7F6A4-60AB-4055-8106-7D49AACD4DF2}"/>
              </a:ext>
            </a:extLst>
          </p:cNvPr>
          <p:cNvSpPr/>
          <p:nvPr/>
        </p:nvSpPr>
        <p:spPr>
          <a:xfrm>
            <a:off x="2114896" y="4343640"/>
            <a:ext cx="2155588" cy="1492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E5234-8BB6-40F6-9F76-2D8853A44746}"/>
              </a:ext>
            </a:extLst>
          </p:cNvPr>
          <p:cNvSpPr txBox="1"/>
          <p:nvPr/>
        </p:nvSpPr>
        <p:spPr>
          <a:xfrm>
            <a:off x="4397663" y="5591645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8288C-1C37-42A9-BACD-256D6915DEF5}"/>
              </a:ext>
            </a:extLst>
          </p:cNvPr>
          <p:cNvSpPr txBox="1"/>
          <p:nvPr/>
        </p:nvSpPr>
        <p:spPr>
          <a:xfrm>
            <a:off x="2175213" y="5563402"/>
            <a:ext cx="204668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C1EA4B-5DA2-4AE2-BF60-D8C147E033D5}"/>
              </a:ext>
            </a:extLst>
          </p:cNvPr>
          <p:cNvSpPr txBox="1"/>
          <p:nvPr/>
        </p:nvSpPr>
        <p:spPr>
          <a:xfrm>
            <a:off x="272566" y="5563401"/>
            <a:ext cx="1692603" cy="211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5C811-0024-4EF7-9826-D207E36D9C07}"/>
              </a:ext>
            </a:extLst>
          </p:cNvPr>
          <p:cNvSpPr txBox="1"/>
          <p:nvPr/>
        </p:nvSpPr>
        <p:spPr>
          <a:xfrm>
            <a:off x="262016" y="5126916"/>
            <a:ext cx="515974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SSMS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4537060C-B398-4400-A294-733090710A7A}"/>
              </a:ext>
            </a:extLst>
          </p:cNvPr>
          <p:cNvSpPr txBox="1"/>
          <p:nvPr/>
        </p:nvSpPr>
        <p:spPr>
          <a:xfrm>
            <a:off x="217856" y="4336866"/>
            <a:ext cx="1811691" cy="2017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57D27551-A74C-4E9C-B6C1-13D73668FC34}"/>
              </a:ext>
            </a:extLst>
          </p:cNvPr>
          <p:cNvSpPr txBox="1"/>
          <p:nvPr/>
        </p:nvSpPr>
        <p:spPr>
          <a:xfrm>
            <a:off x="2108995" y="4336866"/>
            <a:ext cx="2148609" cy="1877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OPS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7A1DDD-2FC4-4844-BEB5-C203BFA6DC01}"/>
              </a:ext>
            </a:extLst>
          </p:cNvPr>
          <p:cNvSpPr txBox="1"/>
          <p:nvPr/>
        </p:nvSpPr>
        <p:spPr>
          <a:xfrm>
            <a:off x="4342952" y="4330781"/>
            <a:ext cx="1619347" cy="193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451B0F1F-CC69-45FD-9F7C-26D6613BD2AD}"/>
              </a:ext>
            </a:extLst>
          </p:cNvPr>
          <p:cNvSpPr txBox="1"/>
          <p:nvPr/>
        </p:nvSpPr>
        <p:spPr>
          <a:xfrm>
            <a:off x="208640" y="4127232"/>
            <a:ext cx="5758448" cy="173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87CBAC6E-EAAE-477D-8C0B-C9AD2112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07" y="4733016"/>
            <a:ext cx="350434" cy="333340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27BAFB-0FC4-4D5D-9DEF-C9A98D7E5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1200" y="4708542"/>
            <a:ext cx="357814" cy="357814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429E2AF2-B534-46D9-B95A-C51B881AB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8725" y="3513578"/>
            <a:ext cx="476251" cy="476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27093B-5F4F-4FE1-B441-B27CFC66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52" y="4733016"/>
            <a:ext cx="350434" cy="33334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D16A59-4007-490F-9A96-50420F5A2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19847" y="4708542"/>
            <a:ext cx="357814" cy="35781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E4496F8-F366-47E0-8BB2-93A742681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98203" y="4708542"/>
            <a:ext cx="357814" cy="35781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9B296BB-B9C1-4ED8-AA66-640D684959FE}"/>
              </a:ext>
            </a:extLst>
          </p:cNvPr>
          <p:cNvSpPr txBox="1"/>
          <p:nvPr/>
        </p:nvSpPr>
        <p:spPr>
          <a:xfrm>
            <a:off x="4816469" y="5126916"/>
            <a:ext cx="755437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CA857E-2685-4E8B-9604-32FC93D367D2}"/>
              </a:ext>
            </a:extLst>
          </p:cNvPr>
          <p:cNvSpPr txBox="1"/>
          <p:nvPr/>
        </p:nvSpPr>
        <p:spPr>
          <a:xfrm>
            <a:off x="2246238" y="5126916"/>
            <a:ext cx="476250" cy="35781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Blob</a:t>
            </a:r>
          </a:p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97926E-FBD3-4F65-8C9E-7FBF536108EC}"/>
              </a:ext>
            </a:extLst>
          </p:cNvPr>
          <p:cNvSpPr txBox="1"/>
          <p:nvPr/>
        </p:nvSpPr>
        <p:spPr>
          <a:xfrm>
            <a:off x="2947001" y="5126916"/>
            <a:ext cx="426425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Data </a:t>
            </a:r>
          </a:p>
          <a:p>
            <a:pPr algn="ctr"/>
            <a:r>
              <a:rPr lang="en-US" sz="900" dirty="0"/>
              <a:t>Factory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ECCA5A-1990-4C88-B2D0-ED0076B1CE17}"/>
              </a:ext>
            </a:extLst>
          </p:cNvPr>
          <p:cNvSpPr txBox="1"/>
          <p:nvPr/>
        </p:nvSpPr>
        <p:spPr>
          <a:xfrm>
            <a:off x="3633450" y="5126917"/>
            <a:ext cx="426425" cy="3107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SQL </a:t>
            </a:r>
          </a:p>
          <a:p>
            <a:pPr algn="ctr"/>
            <a:r>
              <a:rPr lang="en-US" sz="900" dirty="0"/>
              <a:t>Server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65F8826-C4C0-4802-8731-62A098E25A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6149" y="4741071"/>
            <a:ext cx="325285" cy="32528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4510C4FE-94F5-40ED-B166-BAB06DB213A8}"/>
              </a:ext>
            </a:extLst>
          </p:cNvPr>
          <p:cNvSpPr txBox="1"/>
          <p:nvPr/>
        </p:nvSpPr>
        <p:spPr>
          <a:xfrm>
            <a:off x="1372491" y="5126916"/>
            <a:ext cx="592678" cy="310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ARM </a:t>
            </a:r>
          </a:p>
          <a:p>
            <a:pPr algn="ctr"/>
            <a:r>
              <a:rPr lang="en-US" sz="900" dirty="0"/>
              <a:t>Template</a:t>
            </a:r>
          </a:p>
        </p:txBody>
      </p:sp>
      <p:pic>
        <p:nvPicPr>
          <p:cNvPr id="93" name="Picture 2" descr="SQL Server Management Studioのダウンロードとインストール（SSMS ...">
            <a:extLst>
              <a:ext uri="{FF2B5EF4-FFF2-40B4-BE49-F238E27FC236}">
                <a16:creationId xmlns:a16="http://schemas.microsoft.com/office/drawing/2014/main" id="{5B5DAF3C-5982-48C9-8F3B-C3396EDD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0" y="4727151"/>
            <a:ext cx="333550" cy="3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46DB408-12CC-456A-9E12-61B1FA056325}"/>
              </a:ext>
            </a:extLst>
          </p:cNvPr>
          <p:cNvSpPr txBox="1"/>
          <p:nvPr/>
        </p:nvSpPr>
        <p:spPr>
          <a:xfrm>
            <a:off x="824697" y="5126916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2747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DC8D00-10AC-4B98-BEA5-B95AEA4F2FD1}"/>
              </a:ext>
            </a:extLst>
          </p:cNvPr>
          <p:cNvSpPr/>
          <p:nvPr/>
        </p:nvSpPr>
        <p:spPr>
          <a:xfrm>
            <a:off x="204717" y="-13823"/>
            <a:ext cx="10472816" cy="662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A71CF-6683-499D-B978-EE1B65F6E6E1}"/>
              </a:ext>
            </a:extLst>
          </p:cNvPr>
          <p:cNvSpPr txBox="1"/>
          <p:nvPr/>
        </p:nvSpPr>
        <p:spPr>
          <a:xfrm>
            <a:off x="3217333" y="116114"/>
            <a:ext cx="7294218" cy="361867"/>
          </a:xfrm>
          <a:prstGeom prst="rect">
            <a:avLst/>
          </a:prstGeom>
          <a:solidFill>
            <a:srgbClr val="164368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ROOT CAUSE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AD0D9-BDF0-4D64-8B96-C351A5BE2D8A}"/>
              </a:ext>
            </a:extLst>
          </p:cNvPr>
          <p:cNvSpPr txBox="1"/>
          <p:nvPr/>
        </p:nvSpPr>
        <p:spPr>
          <a:xfrm>
            <a:off x="928048" y="116114"/>
            <a:ext cx="2289285" cy="361867"/>
          </a:xfrm>
          <a:prstGeom prst="rect">
            <a:avLst/>
          </a:prstGeom>
          <a:solidFill>
            <a:srgbClr val="11334F"/>
          </a:solidFill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KPI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ABEE-F70D-4189-B7D6-777007F7B401}"/>
              </a:ext>
            </a:extLst>
          </p:cNvPr>
          <p:cNvSpPr txBox="1"/>
          <p:nvPr/>
        </p:nvSpPr>
        <p:spPr>
          <a:xfrm>
            <a:off x="9281865" y="191206"/>
            <a:ext cx="90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● </a:t>
            </a:r>
            <a:r>
              <a:rPr lang="en-US" altLang="ja-JP" sz="1200" dirty="0">
                <a:solidFill>
                  <a:schemeClr val="bg1"/>
                </a:solidFill>
              </a:rPr>
              <a:t>LIVE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2A3D178-0398-4525-A723-AE6FE38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" y="-91448"/>
            <a:ext cx="608101" cy="608101"/>
          </a:xfrm>
          <a:prstGeom prst="rect">
            <a:avLst/>
          </a:prstGeom>
        </p:spPr>
      </p:pic>
      <p:sp>
        <p:nvSpPr>
          <p:cNvPr id="2058" name="Rectangle 2057">
            <a:extLst>
              <a:ext uri="{FF2B5EF4-FFF2-40B4-BE49-F238E27FC236}">
                <a16:creationId xmlns:a16="http://schemas.microsoft.com/office/drawing/2014/main" id="{8869AB28-79BE-4A1A-BA01-71A6660A8ECD}"/>
              </a:ext>
            </a:extLst>
          </p:cNvPr>
          <p:cNvSpPr/>
          <p:nvPr/>
        </p:nvSpPr>
        <p:spPr>
          <a:xfrm>
            <a:off x="204717" y="6591004"/>
            <a:ext cx="5264958" cy="280643"/>
          </a:xfrm>
          <a:prstGeom prst="rect">
            <a:avLst/>
          </a:prstGeom>
          <a:solidFill>
            <a:srgbClr val="00204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EBBDC-238D-45B1-AAB0-6F7620167887}"/>
              </a:ext>
            </a:extLst>
          </p:cNvPr>
          <p:cNvSpPr/>
          <p:nvPr/>
        </p:nvSpPr>
        <p:spPr>
          <a:xfrm>
            <a:off x="5469676" y="6608926"/>
            <a:ext cx="5207858" cy="255417"/>
          </a:xfrm>
          <a:prstGeom prst="rect">
            <a:avLst/>
          </a:prstGeom>
          <a:solidFill>
            <a:srgbClr val="00356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C302BAD-9E1C-421F-AF45-419DC6DDAB38}"/>
              </a:ext>
            </a:extLst>
          </p:cNvPr>
          <p:cNvSpPr/>
          <p:nvPr/>
        </p:nvSpPr>
        <p:spPr>
          <a:xfrm>
            <a:off x="3639735" y="6604698"/>
            <a:ext cx="3507475" cy="18040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3252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0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B3C157-3F3F-4DAF-B477-226B0BA7E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1" y="3730752"/>
            <a:ext cx="426575" cy="44658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76A956-53D3-4B3D-B966-9A7E393A848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r="12726" b="64542"/>
          <a:stretch/>
        </p:blipFill>
        <p:spPr>
          <a:xfrm>
            <a:off x="2598358" y="4358644"/>
            <a:ext cx="622229" cy="30479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9585FB8-3DF5-4DB4-90CE-1548C3BAB47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32609" r="12726"/>
          <a:stretch/>
        </p:blipFill>
        <p:spPr>
          <a:xfrm>
            <a:off x="2598358" y="4782312"/>
            <a:ext cx="622229" cy="579297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6CF3782C-4E44-4A99-9AC6-754B60BFCB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372" t="22650" r="12726" b="70720"/>
          <a:stretch/>
        </p:blipFill>
        <p:spPr>
          <a:xfrm>
            <a:off x="2598358" y="4610245"/>
            <a:ext cx="622229" cy="172067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62DB720-A77A-4BFE-A804-BE60705DE7A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404" b="49999"/>
          <a:stretch/>
        </p:blipFill>
        <p:spPr>
          <a:xfrm>
            <a:off x="2702603" y="4577305"/>
            <a:ext cx="377925" cy="2232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BB5F4C8-8E12-4613-8E8A-6765B9E275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1708" y="4358644"/>
            <a:ext cx="621846" cy="100592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6AC7E1-47DF-458C-B1CD-25711747AA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7090" y="2334674"/>
            <a:ext cx="1499746" cy="1883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27E8-AC7A-444E-9AD8-8D7F3800D6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7259" y="5448947"/>
            <a:ext cx="999831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7" y="51485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-49875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7C6E911-91F1-48BD-8C32-6A804B5A38C7}"/>
              </a:ext>
            </a:extLst>
          </p:cNvPr>
          <p:cNvSpPr/>
          <p:nvPr/>
        </p:nvSpPr>
        <p:spPr>
          <a:xfrm>
            <a:off x="8393547" y="4556699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0A592-6920-4385-A783-1D547D56136A}"/>
              </a:ext>
            </a:extLst>
          </p:cNvPr>
          <p:cNvSpPr/>
          <p:nvPr/>
        </p:nvSpPr>
        <p:spPr>
          <a:xfrm>
            <a:off x="8719753" y="510613"/>
            <a:ext cx="3103279" cy="339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CF4EFE1-B978-4306-B48E-9B3CAEC247E6}"/>
              </a:ext>
            </a:extLst>
          </p:cNvPr>
          <p:cNvSpPr/>
          <p:nvPr/>
        </p:nvSpPr>
        <p:spPr>
          <a:xfrm flipV="1">
            <a:off x="5810408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D9BDF77-8709-4550-99F6-B0A3350B4D6D}"/>
              </a:ext>
            </a:extLst>
          </p:cNvPr>
          <p:cNvSpPr/>
          <p:nvPr/>
        </p:nvSpPr>
        <p:spPr>
          <a:xfrm flipV="1">
            <a:off x="5091069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E13D8-C161-4EEC-9A6B-7C5FBFC46D8C}"/>
              </a:ext>
            </a:extLst>
          </p:cNvPr>
          <p:cNvSpPr/>
          <p:nvPr/>
        </p:nvSpPr>
        <p:spPr>
          <a:xfrm>
            <a:off x="5145968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7AC1E-169A-4BF6-B7B0-B21261FA76D6}"/>
              </a:ext>
            </a:extLst>
          </p:cNvPr>
          <p:cNvSpPr/>
          <p:nvPr/>
        </p:nvSpPr>
        <p:spPr>
          <a:xfrm>
            <a:off x="5278865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F22225-97F1-4549-8152-2557BFDB22DA}"/>
              </a:ext>
            </a:extLst>
          </p:cNvPr>
          <p:cNvSpPr/>
          <p:nvPr/>
        </p:nvSpPr>
        <p:spPr>
          <a:xfrm>
            <a:off x="5278865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151893-C281-4CDF-BEFA-48CAD00CF558}"/>
              </a:ext>
            </a:extLst>
          </p:cNvPr>
          <p:cNvGrpSpPr/>
          <p:nvPr/>
        </p:nvGrpSpPr>
        <p:grpSpPr>
          <a:xfrm>
            <a:off x="5384309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0213E0-D686-4E88-8741-58DB25E6ACE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DBCD15-A891-4082-AD3F-081F54D90938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A523C-F203-4C6C-975E-9D30DFF649A3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A9BE33-6774-4D38-80FE-703E0FB20111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5CB50-CD90-46EC-8A28-3AD602354561}"/>
              </a:ext>
            </a:extLst>
          </p:cNvPr>
          <p:cNvGrpSpPr/>
          <p:nvPr/>
        </p:nvGrpSpPr>
        <p:grpSpPr>
          <a:xfrm>
            <a:off x="5639076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A14E38-21A5-4B00-B487-D7935C0E443D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EA292EC-0084-48ED-97C7-94A0ABAC095D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B58CC-1721-4D72-B01F-55BB01AFC76B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D93869-C542-4F97-929D-ABABF5F5F532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6" name="Picture 12" descr="Simple Notepad PNG Transparent Background, Free Download ...">
            <a:extLst>
              <a:ext uri="{FF2B5EF4-FFF2-40B4-BE49-F238E27FC236}">
                <a16:creationId xmlns:a16="http://schemas.microsoft.com/office/drawing/2014/main" id="{EF70E91B-49C8-4FB0-A077-B3DA216B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9" y="789978"/>
            <a:ext cx="698063" cy="6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100197FF-5830-4CDA-A0FF-FF0AF6B1CAB7}"/>
              </a:ext>
            </a:extLst>
          </p:cNvPr>
          <p:cNvSpPr/>
          <p:nvPr/>
        </p:nvSpPr>
        <p:spPr>
          <a:xfrm>
            <a:off x="5838539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00BE1AD-38E9-4A49-A282-E77BD231F230}"/>
              </a:ext>
            </a:extLst>
          </p:cNvPr>
          <p:cNvSpPr/>
          <p:nvPr/>
        </p:nvSpPr>
        <p:spPr>
          <a:xfrm>
            <a:off x="5142284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3C7DF16-A0D9-47DE-9E9A-7C95A03C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1737957"/>
            <a:ext cx="987638" cy="1261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BD4D62-5417-4499-8A2E-F7C4D8C8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4" y="902733"/>
            <a:ext cx="3907875" cy="293243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539C3D-D414-4679-A128-A9845AF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4" y="4432401"/>
            <a:ext cx="4304149" cy="144487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6C60D2-5298-41EA-9E36-4780064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43" y="688592"/>
            <a:ext cx="1359692" cy="148850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06A02A-3031-44DD-88BC-D854E5C3F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65" y="767615"/>
            <a:ext cx="1418651" cy="14117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A83A52-285A-4A75-898F-BA431BEC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98" y="159726"/>
            <a:ext cx="837250" cy="1069818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0372432-8887-4DF3-B2C1-21D59A7BD3F7}"/>
              </a:ext>
            </a:extLst>
          </p:cNvPr>
          <p:cNvSpPr/>
          <p:nvPr/>
        </p:nvSpPr>
        <p:spPr>
          <a:xfrm flipV="1">
            <a:off x="7110164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C481141B-2B26-4DA4-9D5D-4A4EEACB03D5}"/>
              </a:ext>
            </a:extLst>
          </p:cNvPr>
          <p:cNvSpPr/>
          <p:nvPr/>
        </p:nvSpPr>
        <p:spPr>
          <a:xfrm flipV="1">
            <a:off x="6390825" y="406079"/>
            <a:ext cx="265325" cy="33110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CFAB45-5A6A-4412-82E6-49D0B1E7986F}"/>
              </a:ext>
            </a:extLst>
          </p:cNvPr>
          <p:cNvSpPr/>
          <p:nvPr/>
        </p:nvSpPr>
        <p:spPr>
          <a:xfrm>
            <a:off x="6445724" y="227417"/>
            <a:ext cx="865787" cy="675315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CFBD39-02C1-4B4E-B0A5-BD4E53D9DD04}"/>
              </a:ext>
            </a:extLst>
          </p:cNvPr>
          <p:cNvSpPr/>
          <p:nvPr/>
        </p:nvSpPr>
        <p:spPr>
          <a:xfrm>
            <a:off x="6578621" y="227417"/>
            <a:ext cx="748762" cy="675316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BD4B41-5024-4388-A038-9390642A8BC5}"/>
              </a:ext>
            </a:extLst>
          </p:cNvPr>
          <p:cNvSpPr/>
          <p:nvPr/>
        </p:nvSpPr>
        <p:spPr>
          <a:xfrm>
            <a:off x="6578621" y="502944"/>
            <a:ext cx="631736" cy="17058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8DE4FC-191D-4DAD-BEAB-069E495B88DF}"/>
              </a:ext>
            </a:extLst>
          </p:cNvPr>
          <p:cNvGrpSpPr/>
          <p:nvPr/>
        </p:nvGrpSpPr>
        <p:grpSpPr>
          <a:xfrm>
            <a:off x="6684065" y="555424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82DF9-A3B8-4577-B427-8725C5A74526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4A556-0736-4E8E-8019-11F20CE196C5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DDE091-DC17-40A4-B0ED-2CC98667F055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0D8AA1-8318-4C66-8032-8E2F857019AE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2A49D4-5564-4CA6-B536-D37ECA40CAE5}"/>
              </a:ext>
            </a:extLst>
          </p:cNvPr>
          <p:cNvGrpSpPr/>
          <p:nvPr/>
        </p:nvGrpSpPr>
        <p:grpSpPr>
          <a:xfrm>
            <a:off x="6938832" y="551079"/>
            <a:ext cx="146445" cy="74318"/>
            <a:chOff x="6134811" y="2532784"/>
            <a:chExt cx="281213" cy="142710"/>
          </a:xfrm>
          <a:solidFill>
            <a:schemeClr val="bg1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E611D0-83C4-4366-A3F9-4BD6C6E453A3}"/>
                </a:ext>
              </a:extLst>
            </p:cNvPr>
            <p:cNvSpPr/>
            <p:nvPr/>
          </p:nvSpPr>
          <p:spPr>
            <a:xfrm>
              <a:off x="6134811" y="2607241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8F2427-8770-4EFD-BC48-2A082CD55CA4}"/>
                </a:ext>
              </a:extLst>
            </p:cNvPr>
            <p:cNvSpPr/>
            <p:nvPr/>
          </p:nvSpPr>
          <p:spPr>
            <a:xfrm>
              <a:off x="6198892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247A9C-33A6-4C2C-990E-0D807A14C210}"/>
                </a:ext>
              </a:extLst>
            </p:cNvPr>
            <p:cNvSpPr/>
            <p:nvPr/>
          </p:nvSpPr>
          <p:spPr>
            <a:xfrm>
              <a:off x="6283749" y="2532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910302D-2632-4FDE-AC73-3A5E07057099}"/>
                </a:ext>
              </a:extLst>
            </p:cNvPr>
            <p:cNvSpPr/>
            <p:nvPr/>
          </p:nvSpPr>
          <p:spPr>
            <a:xfrm>
              <a:off x="6349555" y="2603784"/>
              <a:ext cx="66469" cy="68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6E221-833D-475D-854D-BBFF69CB2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379" y="734890"/>
            <a:ext cx="737125" cy="775922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003313-686E-4831-85B6-CA4CDD3A47C0}"/>
              </a:ext>
            </a:extLst>
          </p:cNvPr>
          <p:cNvSpPr/>
          <p:nvPr/>
        </p:nvSpPr>
        <p:spPr>
          <a:xfrm>
            <a:off x="7138295" y="898955"/>
            <a:ext cx="232191" cy="229200"/>
          </a:xfrm>
          <a:prstGeom prst="ellipse">
            <a:avLst/>
          </a:prstGeom>
          <a:solidFill>
            <a:srgbClr val="32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54AE530-D746-4BDD-B8BD-7283C3D0BD0C}"/>
              </a:ext>
            </a:extLst>
          </p:cNvPr>
          <p:cNvSpPr/>
          <p:nvPr/>
        </p:nvSpPr>
        <p:spPr>
          <a:xfrm>
            <a:off x="6442040" y="898108"/>
            <a:ext cx="232191" cy="229200"/>
          </a:xfrm>
          <a:prstGeom prst="ellipse">
            <a:avLst/>
          </a:prstGeom>
          <a:solidFill>
            <a:srgbClr val="26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9E2D2-C729-41F9-85D2-47B9C8C50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150" y="1671739"/>
            <a:ext cx="987638" cy="1286367"/>
          </a:xfrm>
          <a:prstGeom prst="rect">
            <a:avLst/>
          </a:prstGeom>
        </p:spPr>
      </p:pic>
      <p:pic>
        <p:nvPicPr>
          <p:cNvPr id="1026" name="Picture 2" descr="Apple, device, electronic, gadget, imac, ipad, iphone icon">
            <a:extLst>
              <a:ext uri="{FF2B5EF4-FFF2-40B4-BE49-F238E27FC236}">
                <a16:creationId xmlns:a16="http://schemas.microsoft.com/office/drawing/2014/main" id="{5B878104-1536-4EA7-B1DF-96439EA7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26" y="4432401"/>
            <a:ext cx="737040" cy="7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73188-F3C7-4928-8F75-863F418A8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843" y="5629730"/>
            <a:ext cx="343627" cy="38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83BB-8331-42A7-8102-E039F13DC00E}"/>
              </a:ext>
            </a:extLst>
          </p:cNvPr>
          <p:cNvSpPr txBox="1"/>
          <p:nvPr/>
        </p:nvSpPr>
        <p:spPr>
          <a:xfrm>
            <a:off x="8763763" y="600720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FC27-5013-49B4-B56B-027245A78F5D}"/>
              </a:ext>
            </a:extLst>
          </p:cNvPr>
          <p:cNvSpPr/>
          <p:nvPr/>
        </p:nvSpPr>
        <p:spPr>
          <a:xfrm>
            <a:off x="5079367" y="4562363"/>
            <a:ext cx="1612367" cy="2131269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5783E-8C22-4426-8387-8198138CC29A}"/>
              </a:ext>
            </a:extLst>
          </p:cNvPr>
          <p:cNvSpPr/>
          <p:nvPr/>
        </p:nvSpPr>
        <p:spPr>
          <a:xfrm>
            <a:off x="6736457" y="4563275"/>
            <a:ext cx="1612367" cy="2124693"/>
          </a:xfrm>
          <a:prstGeom prst="rect">
            <a:avLst/>
          </a:prstGeom>
          <a:solidFill>
            <a:schemeClr val="bg1"/>
          </a:solidFill>
          <a:ln w="28575">
            <a:solidFill>
              <a:srgbClr val="324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グラフィックス 4">
            <a:extLst>
              <a:ext uri="{FF2B5EF4-FFF2-40B4-BE49-F238E27FC236}">
                <a16:creationId xmlns:a16="http://schemas.microsoft.com/office/drawing/2014/main" id="{966D60A9-FAA6-4468-A3C3-F58E74475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4954" y="5028130"/>
            <a:ext cx="261525" cy="368974"/>
          </a:xfrm>
          <a:prstGeom prst="rect">
            <a:avLst/>
          </a:prstGeom>
        </p:spPr>
      </p:pic>
      <p:pic>
        <p:nvPicPr>
          <p:cNvPr id="71" name="グラフィックス 6">
            <a:extLst>
              <a:ext uri="{FF2B5EF4-FFF2-40B4-BE49-F238E27FC236}">
                <a16:creationId xmlns:a16="http://schemas.microsoft.com/office/drawing/2014/main" id="{65E19454-C528-41A1-84C3-53712F39A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8705265" y="5028130"/>
            <a:ext cx="283737" cy="368974"/>
          </a:xfrm>
          <a:prstGeom prst="rect">
            <a:avLst/>
          </a:prstGeom>
        </p:spPr>
      </p:pic>
      <p:pic>
        <p:nvPicPr>
          <p:cNvPr id="72" name="グラフィックス 8">
            <a:extLst>
              <a:ext uri="{FF2B5EF4-FFF2-40B4-BE49-F238E27FC236}">
                <a16:creationId xmlns:a16="http://schemas.microsoft.com/office/drawing/2014/main" id="{D1A91586-D947-4FC7-9DF2-22EA16F1E7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9342432" y="5029065"/>
            <a:ext cx="283737" cy="3671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7AD2B8-72A6-4C99-9573-5BF4A8ADF1D4}"/>
              </a:ext>
            </a:extLst>
          </p:cNvPr>
          <p:cNvSpPr txBox="1"/>
          <p:nvPr/>
        </p:nvSpPr>
        <p:spPr>
          <a:xfrm>
            <a:off x="844476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AI at the Edge</a:t>
            </a:r>
          </a:p>
        </p:txBody>
      </p:sp>
      <p:pic>
        <p:nvPicPr>
          <p:cNvPr id="74" name="グラフィックス 4">
            <a:extLst>
              <a:ext uri="{FF2B5EF4-FFF2-40B4-BE49-F238E27FC236}">
                <a16:creationId xmlns:a16="http://schemas.microsoft.com/office/drawing/2014/main" id="{4859C44A-1B27-4F61-8C94-15CA63099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0644" y="5729513"/>
            <a:ext cx="261525" cy="368974"/>
          </a:xfrm>
          <a:prstGeom prst="rect">
            <a:avLst/>
          </a:prstGeom>
        </p:spPr>
      </p:pic>
      <p:pic>
        <p:nvPicPr>
          <p:cNvPr id="75" name="グラフィックス 6">
            <a:extLst>
              <a:ext uri="{FF2B5EF4-FFF2-40B4-BE49-F238E27FC236}">
                <a16:creationId xmlns:a16="http://schemas.microsoft.com/office/drawing/2014/main" id="{C2390A93-5FB6-41FF-A7E5-877521C15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1623" r="11478"/>
          <a:stretch/>
        </p:blipFill>
        <p:spPr>
          <a:xfrm>
            <a:off x="6900955" y="5729513"/>
            <a:ext cx="283737" cy="368974"/>
          </a:xfrm>
          <a:prstGeom prst="rect">
            <a:avLst/>
          </a:prstGeom>
        </p:spPr>
      </p:pic>
      <p:pic>
        <p:nvPicPr>
          <p:cNvPr id="76" name="グラフィックス 8">
            <a:extLst>
              <a:ext uri="{FF2B5EF4-FFF2-40B4-BE49-F238E27FC236}">
                <a16:creationId xmlns:a16="http://schemas.microsoft.com/office/drawing/2014/main" id="{97111449-BA62-4690-A09F-F965EC7E4C2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380" b="3176"/>
          <a:stretch/>
        </p:blipFill>
        <p:spPr>
          <a:xfrm>
            <a:off x="7538122" y="5730448"/>
            <a:ext cx="283737" cy="36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63D18-A97B-4CE4-8A14-F960E5AAC1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74" y="4901359"/>
            <a:ext cx="598104" cy="6018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FCF9165-BBF1-437B-8D0D-5FB6461BD950}"/>
              </a:ext>
            </a:extLst>
          </p:cNvPr>
          <p:cNvSpPr txBox="1"/>
          <p:nvPr/>
        </p:nvSpPr>
        <p:spPr>
          <a:xfrm>
            <a:off x="6787678" y="6459348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GitHub Pages: static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FBE3E-EAA4-435D-AF2F-7D4C1FA5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733" y="4957641"/>
            <a:ext cx="457239" cy="45723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502E78-1D7B-4DB8-8DB6-7C6627C05515}"/>
              </a:ext>
            </a:extLst>
          </p:cNvPr>
          <p:cNvSpPr txBox="1"/>
          <p:nvPr/>
        </p:nvSpPr>
        <p:spPr>
          <a:xfrm>
            <a:off x="5130587" y="6453612"/>
            <a:ext cx="1509925" cy="189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/>
              <a:t>Local + Cloud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467A9-BBB8-4F13-BE86-DC01DFC93B8C}"/>
              </a:ext>
            </a:extLst>
          </p:cNvPr>
          <p:cNvSpPr txBox="1"/>
          <p:nvPr/>
        </p:nvSpPr>
        <p:spPr>
          <a:xfrm>
            <a:off x="5514640" y="5439079"/>
            <a:ext cx="68676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/>
              <a:t>VS CODE</a:t>
            </a:r>
          </a:p>
        </p:txBody>
      </p:sp>
      <p:pic>
        <p:nvPicPr>
          <p:cNvPr id="1034" name="Picture 10" descr="Show notebooks in Drive">
            <a:extLst>
              <a:ext uri="{FF2B5EF4-FFF2-40B4-BE49-F238E27FC236}">
                <a16:creationId xmlns:a16="http://schemas.microsoft.com/office/drawing/2014/main" id="{4EC485EF-3A0E-4D42-A2E9-8816FC6AC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1" t="28153" r="10435" b="23451"/>
          <a:stretch/>
        </p:blipFill>
        <p:spPr bwMode="auto">
          <a:xfrm>
            <a:off x="5240388" y="5811330"/>
            <a:ext cx="398453" cy="2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685459F-5ACF-410C-AEC3-307D2F597F92}"/>
              </a:ext>
            </a:extLst>
          </p:cNvPr>
          <p:cNvSpPr txBox="1"/>
          <p:nvPr/>
        </p:nvSpPr>
        <p:spPr>
          <a:xfrm>
            <a:off x="5149864" y="6097553"/>
            <a:ext cx="567571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dirty="0" err="1"/>
              <a:t>Colab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A9D6FA-2C32-4BEF-A7BB-15D2D8A5B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626" y="5765157"/>
            <a:ext cx="343627" cy="3812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1CFEE70-B545-4611-A46B-19DB37D8CA79}"/>
              </a:ext>
            </a:extLst>
          </p:cNvPr>
          <p:cNvSpPr txBox="1"/>
          <p:nvPr/>
        </p:nvSpPr>
        <p:spPr>
          <a:xfrm>
            <a:off x="5822108" y="6128358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FD47F8-48FD-4CDF-8665-660EF3C68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6036" y="5732344"/>
            <a:ext cx="343627" cy="3812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8C1FE8-A124-46FC-A98C-88F8D95167E4}"/>
              </a:ext>
            </a:extLst>
          </p:cNvPr>
          <p:cNvSpPr txBox="1"/>
          <p:nvPr/>
        </p:nvSpPr>
        <p:spPr>
          <a:xfrm>
            <a:off x="507587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DEV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B86A97-E07B-437F-9448-C085A462D607}"/>
              </a:ext>
            </a:extLst>
          </p:cNvPr>
          <p:cNvSpPr txBox="1"/>
          <p:nvPr/>
        </p:nvSpPr>
        <p:spPr>
          <a:xfrm>
            <a:off x="6732967" y="4563275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1578D2-3D19-4726-AD4E-D357B10F33AA}"/>
              </a:ext>
            </a:extLst>
          </p:cNvPr>
          <p:cNvSpPr txBox="1"/>
          <p:nvPr/>
        </p:nvSpPr>
        <p:spPr>
          <a:xfrm>
            <a:off x="8390057" y="4562363"/>
            <a:ext cx="1619347" cy="228872"/>
          </a:xfrm>
          <a:prstGeom prst="rect">
            <a:avLst/>
          </a:prstGeom>
          <a:solidFill>
            <a:srgbClr val="324E70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7FD015-7FA7-47ED-9BE8-C6166C9C3D28}"/>
              </a:ext>
            </a:extLst>
          </p:cNvPr>
          <p:cNvSpPr txBox="1"/>
          <p:nvPr/>
        </p:nvSpPr>
        <p:spPr>
          <a:xfrm>
            <a:off x="5075876" y="4250599"/>
            <a:ext cx="4930037" cy="261101"/>
          </a:xfrm>
          <a:prstGeom prst="rect">
            <a:avLst/>
          </a:prstGeom>
          <a:solidFill>
            <a:srgbClr val="324E70"/>
          </a:solidFill>
          <a:ln>
            <a:solidFill>
              <a:srgbClr val="324E70"/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5AC38-1A2A-48C4-8254-4CB061EA9B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2895" y="2255041"/>
            <a:ext cx="2912121" cy="14972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38285D6-28D9-4302-9589-1552BC6FF259}"/>
              </a:ext>
            </a:extLst>
          </p:cNvPr>
          <p:cNvSpPr txBox="1"/>
          <p:nvPr/>
        </p:nvSpPr>
        <p:spPr>
          <a:xfrm>
            <a:off x="8787958" y="6010981"/>
            <a:ext cx="914079" cy="2288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/>
              <a:t>Tensorflow.js</a:t>
            </a:r>
          </a:p>
        </p:txBody>
      </p:sp>
    </p:spTree>
    <p:extLst>
      <p:ext uri="{BB962C8B-B14F-4D97-AF65-F5344CB8AC3E}">
        <p14:creationId xmlns:p14="http://schemas.microsoft.com/office/powerpoint/2010/main" val="281424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BC124-7B5B-4771-99AA-81E29F46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66" y="949911"/>
            <a:ext cx="29614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E26F-9082-4D01-AFB3-FCC7A634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75" y="393354"/>
            <a:ext cx="98763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wrap="none" lIns="0" tIns="0" rIns="0" bIns="0"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389</Words>
  <Application>Microsoft Office PowerPoint</Application>
  <PresentationFormat>Widescreen</PresentationFormat>
  <Paragraphs>213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Helvetica Neue</vt:lpstr>
      <vt:lpstr>Arial</vt:lpstr>
      <vt:lpstr>Calibri</vt:lpstr>
      <vt:lpstr>Calibri Light</vt:lpstr>
      <vt:lpstr>Impact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76</cp:revision>
  <dcterms:created xsi:type="dcterms:W3CDTF">2020-07-15T20:01:48Z</dcterms:created>
  <dcterms:modified xsi:type="dcterms:W3CDTF">2020-08-08T07:52:00Z</dcterms:modified>
</cp:coreProperties>
</file>